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DM Sans" panose="020F0502020204030204" pitchFamily="2" charset="0"/>
      <p:regular r:id="rId23"/>
      <p:bold r:id="rId24"/>
      <p:italic r:id="rId25"/>
      <p:boldItalic r:id="rId26"/>
    </p:embeddedFont>
    <p:embeddedFont>
      <p:font typeface="DM Serif Display" panose="020F0502020204030204" pitchFamily="2" charset="0"/>
      <p:regular r:id="rId27"/>
      <p: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F237BF4-4DAB-44AD-86D0-2647F6C09C62}">
  <a:tblStyle styleId="{9F237BF4-4DAB-44AD-86D0-2647F6C09C6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766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62b954a4f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f62b954a4f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62b954a4f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g3f62b954a4f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f989d49f1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g3f989d49f1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6566eddb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3f6566eddb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989d49f10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3f989d49f1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989d49f10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g3f989d49f10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989d49f10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g3f989d49f10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989d49f10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3f989d49f10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f989d49f10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3f989d49f10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f989d49f10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g3f989d49f10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f6a1efc36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3f6a1efc36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f6a1efc362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g3f6a1efc36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989d49f10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3f989d49f1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62b954a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g3f62b954a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62b954a4f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g3f62b954a4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62b954a4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g3f62b954a4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62b954a4f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g3f62b954a4f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10647600" y="4850700"/>
            <a:ext cx="6075300" cy="14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SzPts val="2400"/>
              <a:buFont typeface="DM Sans"/>
              <a:buChar char="•"/>
              <a:defRPr sz="2400"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81000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SzPts val="2400"/>
              <a:buChar char="–"/>
              <a:defRPr sz="2400"/>
            </a:lvl2pPr>
            <a:lvl3pPr marL="1371600" lvl="2" indent="-38100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3pPr>
            <a:lvl4pPr marL="1828800" lvl="3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–"/>
              <a:defRPr sz="2400"/>
            </a:lvl4pPr>
            <a:lvl5pPr marL="2286000" lvl="4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»"/>
              <a:defRPr sz="2400"/>
            </a:lvl5pPr>
            <a:lvl6pPr marL="2743200" lvl="5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6pPr>
            <a:lvl7pPr marL="3200400" lvl="6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7pPr>
            <a:lvl8pPr marL="3657600" lvl="7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8pPr>
            <a:lvl9pPr marL="4114800" lvl="8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2"/>
          </p:nvPr>
        </p:nvSpPr>
        <p:spPr>
          <a:xfrm>
            <a:off x="10647600" y="4057589"/>
            <a:ext cx="6104400" cy="544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56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pic>
        <p:nvPicPr>
          <p:cNvPr id="18" name="Google Shape;18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6645564" y="-1371862"/>
            <a:ext cx="13291150" cy="1329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09100" y="3810000"/>
            <a:ext cx="7075800" cy="2653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One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>
            <a:spLocks noGrp="1"/>
          </p:cNvSpPr>
          <p:nvPr>
            <p:ph type="pic" idx="2"/>
          </p:nvPr>
        </p:nvSpPr>
        <p:spPr>
          <a:xfrm>
            <a:off x="9683750" y="2875"/>
            <a:ext cx="8613000" cy="10287000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028700" y="2595375"/>
            <a:ext cx="7420500" cy="5467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SzPts val="2400"/>
              <a:buFont typeface="DM Sans"/>
              <a:buChar char="•"/>
              <a:defRPr sz="2400"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81000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SzPts val="2400"/>
              <a:buChar char="–"/>
              <a:defRPr sz="2400"/>
            </a:lvl2pPr>
            <a:lvl3pPr marL="1371600" lvl="2" indent="-38100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3pPr>
            <a:lvl4pPr marL="1828800" lvl="3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–"/>
              <a:defRPr sz="2400"/>
            </a:lvl4pPr>
            <a:lvl5pPr marL="2286000" lvl="4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»"/>
              <a:defRPr sz="2400"/>
            </a:lvl5pPr>
            <a:lvl6pPr marL="2743200" lvl="5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6pPr>
            <a:lvl7pPr marL="3200400" lvl="6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7pPr>
            <a:lvl8pPr marL="3657600" lvl="7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8pPr>
            <a:lvl9pPr marL="4114800" lvl="8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1005425" y="1164175"/>
            <a:ext cx="7420500" cy="113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800"/>
              <a:buNone/>
              <a:defRPr sz="8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4" name="Google Shape;2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750187" y="-3750187"/>
            <a:ext cx="6706225" cy="670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Two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934875" y="7500613"/>
            <a:ext cx="6706225" cy="670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>
            <a:spLocks noGrp="1"/>
          </p:cNvSpPr>
          <p:nvPr>
            <p:ph type="pic" idx="2"/>
          </p:nvPr>
        </p:nvSpPr>
        <p:spPr>
          <a:xfrm>
            <a:off x="0" y="1137700"/>
            <a:ext cx="9125100" cy="3630600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5"/>
          <p:cNvSpPr>
            <a:spLocks noGrp="1"/>
          </p:cNvSpPr>
          <p:nvPr>
            <p:ph type="pic" idx="3"/>
          </p:nvPr>
        </p:nvSpPr>
        <p:spPr>
          <a:xfrm>
            <a:off x="0" y="5636300"/>
            <a:ext cx="9125100" cy="3630600"/>
          </a:xfrm>
          <a:prstGeom prst="rect">
            <a:avLst/>
          </a:prstGeom>
          <a:noFill/>
          <a:ln>
            <a:noFill/>
          </a:ln>
        </p:spPr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9683725" y="2631350"/>
            <a:ext cx="8089800" cy="206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SzPts val="2400"/>
              <a:buFont typeface="DM Sans"/>
              <a:buChar char="•"/>
              <a:defRPr sz="2400"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81000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SzPts val="2400"/>
              <a:buChar char="–"/>
              <a:defRPr sz="2400"/>
            </a:lvl2pPr>
            <a:lvl3pPr marL="1371600" lvl="2" indent="-38100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3pPr>
            <a:lvl4pPr marL="1828800" lvl="3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–"/>
              <a:defRPr sz="2400"/>
            </a:lvl4pPr>
            <a:lvl5pPr marL="2286000" lvl="4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»"/>
              <a:defRPr sz="2400"/>
            </a:lvl5pPr>
            <a:lvl6pPr marL="2743200" lvl="5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6pPr>
            <a:lvl7pPr marL="3200400" lvl="6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7pPr>
            <a:lvl8pPr marL="3657600" lvl="7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8pPr>
            <a:lvl9pPr marL="4114800" lvl="8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9658350" y="1200150"/>
            <a:ext cx="8089800" cy="113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800"/>
              <a:buNone/>
              <a:defRPr sz="8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4"/>
          </p:nvPr>
        </p:nvSpPr>
        <p:spPr>
          <a:xfrm>
            <a:off x="9671038" y="7132800"/>
            <a:ext cx="8089800" cy="206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SzPts val="2400"/>
              <a:buFont typeface="DM Sans"/>
              <a:buChar char="•"/>
              <a:defRPr sz="2400"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81000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SzPts val="2400"/>
              <a:buChar char="–"/>
              <a:defRPr sz="2400"/>
            </a:lvl2pPr>
            <a:lvl3pPr marL="1371600" lvl="2" indent="-38100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3pPr>
            <a:lvl4pPr marL="1828800" lvl="3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–"/>
              <a:defRPr sz="2400"/>
            </a:lvl4pPr>
            <a:lvl5pPr marL="2286000" lvl="4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»"/>
              <a:defRPr sz="2400"/>
            </a:lvl5pPr>
            <a:lvl6pPr marL="2743200" lvl="5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6pPr>
            <a:lvl7pPr marL="3200400" lvl="6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7pPr>
            <a:lvl8pPr marL="3657600" lvl="7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8pPr>
            <a:lvl9pPr marL="4114800" lvl="8" indent="-3810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title" idx="5"/>
          </p:nvPr>
        </p:nvSpPr>
        <p:spPr>
          <a:xfrm>
            <a:off x="9645663" y="5701600"/>
            <a:ext cx="8089800" cy="113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800"/>
              <a:buNone/>
              <a:defRPr sz="8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4400"/>
              <a:buFont typeface="DM Serif Display"/>
              <a:buNone/>
              <a:defRPr sz="4400" i="0" u="none" strike="noStrike" cap="none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400"/>
              <a:buNone/>
              <a:defRPr sz="1800">
                <a:solidFill>
                  <a:srgbClr val="1F1F1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400"/>
              <a:buNone/>
              <a:defRPr sz="1800">
                <a:solidFill>
                  <a:srgbClr val="1F1F1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400"/>
              <a:buNone/>
              <a:defRPr sz="1800">
                <a:solidFill>
                  <a:srgbClr val="1F1F1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400"/>
              <a:buNone/>
              <a:defRPr sz="1800">
                <a:solidFill>
                  <a:srgbClr val="1F1F1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400"/>
              <a:buNone/>
              <a:defRPr sz="1800">
                <a:solidFill>
                  <a:srgbClr val="1F1F1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400"/>
              <a:buNone/>
              <a:defRPr sz="1800">
                <a:solidFill>
                  <a:srgbClr val="1F1F1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400"/>
              <a:buNone/>
              <a:defRPr sz="1800">
                <a:solidFill>
                  <a:srgbClr val="1F1F1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400"/>
              <a:buNone/>
              <a:defRPr sz="1800">
                <a:solidFill>
                  <a:srgbClr val="1F1F1F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1F1F1F"/>
              </a:buClr>
              <a:buSzPts val="3200"/>
              <a:buFont typeface="DM Serif Display"/>
              <a:buChar char="•"/>
              <a:defRPr sz="3200" i="0" u="none" strike="noStrike" cap="none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1F1F1F"/>
              </a:buClr>
              <a:buSzPts val="2800"/>
              <a:buFont typeface="DM Sans"/>
              <a:buChar char="–"/>
              <a:defRPr sz="2800" i="0" u="none" strike="noStrike" cap="none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1F1F1F"/>
              </a:buClr>
              <a:buSzPts val="2400"/>
              <a:buFont typeface="DM Sans"/>
              <a:buChar char="•"/>
              <a:defRPr sz="2400" i="0" u="none" strike="noStrike" cap="none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1F1F1F"/>
              </a:buClr>
              <a:buSzPts val="2000"/>
              <a:buFont typeface="DM Sans"/>
              <a:buChar char="–"/>
              <a:defRPr sz="2000" i="0" u="none" strike="noStrike" cap="none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1F1F1F"/>
              </a:buClr>
              <a:buSzPts val="2000"/>
              <a:buFont typeface="DM Sans"/>
              <a:buChar char="»"/>
              <a:defRPr sz="2000" i="0" u="none" strike="noStrike" cap="none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rgbClr val="1F1F1F"/>
              </a:buClr>
              <a:buSzPts val="2000"/>
              <a:buFont typeface="DM Sans"/>
              <a:buChar char="•"/>
              <a:defRPr sz="2000" i="0" u="none" strike="noStrike" cap="none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rgbClr val="1F1F1F"/>
              </a:buClr>
              <a:buSzPts val="2000"/>
              <a:buFont typeface="DM Sans"/>
              <a:buChar char="•"/>
              <a:defRPr sz="2000" i="0" u="none" strike="noStrike" cap="none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rgbClr val="1F1F1F"/>
              </a:buClr>
              <a:buSzPts val="2000"/>
              <a:buFont typeface="DM Sans"/>
              <a:buChar char="•"/>
              <a:defRPr sz="2000" i="0" u="none" strike="noStrike" cap="none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rgbClr val="1F1F1F"/>
              </a:buClr>
              <a:buSzPts val="2000"/>
              <a:buFont typeface="DM Sans"/>
              <a:buChar char="•"/>
              <a:defRPr sz="2000" i="0" u="none" strike="noStrike" cap="none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645564" y="-1371862"/>
            <a:ext cx="13291150" cy="13291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oogle Shape;38;p6"/>
          <p:cNvGrpSpPr/>
          <p:nvPr/>
        </p:nvGrpSpPr>
        <p:grpSpPr>
          <a:xfrm>
            <a:off x="9143999" y="4834100"/>
            <a:ext cx="7569549" cy="1269167"/>
            <a:chOff x="0" y="57150"/>
            <a:chExt cx="8139300" cy="1692223"/>
          </a:xfrm>
        </p:grpSpPr>
        <p:sp>
          <p:nvSpPr>
            <p:cNvPr id="39" name="Google Shape;39;p6"/>
            <p:cNvSpPr txBox="1"/>
            <p:nvPr/>
          </p:nvSpPr>
          <p:spPr>
            <a:xfrm>
              <a:off x="0" y="57150"/>
              <a:ext cx="81393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100">
                  <a:solidFill>
                    <a:srgbClr val="1F1F1F"/>
                  </a:solidFill>
                  <a:latin typeface="DM Serif Display"/>
                  <a:ea typeface="DM Serif Display"/>
                  <a:cs typeface="DM Serif Display"/>
                  <a:sym typeface="DM Serif Display"/>
                </a:rPr>
                <a:t>Student - Carleton CS</a:t>
              </a:r>
              <a:endParaRPr sz="2300"/>
            </a:p>
          </p:txBody>
        </p:sp>
        <p:sp>
          <p:nvSpPr>
            <p:cNvPr id="40" name="Google Shape;40;p6"/>
            <p:cNvSpPr txBox="1"/>
            <p:nvPr/>
          </p:nvSpPr>
          <p:spPr>
            <a:xfrm>
              <a:off x="0" y="1071973"/>
              <a:ext cx="81393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>
                  <a:solidFill>
                    <a:srgbClr val="1F1F1F"/>
                  </a:solidFill>
                  <a:latin typeface="DM Sans"/>
                  <a:ea typeface="DM Sans"/>
                  <a:cs typeface="DM Sans"/>
                  <a:sym typeface="DM Sans"/>
                </a:rPr>
                <a:t>I like to play piano, swim and code!</a:t>
              </a:r>
              <a:endParaRPr sz="2300"/>
            </a:p>
          </p:txBody>
        </p:sp>
      </p:grpSp>
      <p:sp>
        <p:nvSpPr>
          <p:cNvPr id="41" name="Google Shape;41;p6"/>
          <p:cNvSpPr txBox="1"/>
          <p:nvPr/>
        </p:nvSpPr>
        <p:spPr>
          <a:xfrm>
            <a:off x="2037888" y="3887470"/>
            <a:ext cx="7106100" cy="25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400" b="0" i="0" u="none" strike="noStrike" cap="none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Hi I’m</a:t>
            </a:r>
            <a:endParaRPr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4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Michael</a:t>
            </a:r>
            <a:r>
              <a:rPr lang="en-US" sz="10400" b="0" i="0" u="none" strike="noStrike" cap="none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!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518575" y="5157000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5"/>
          <p:cNvSpPr txBox="1"/>
          <p:nvPr/>
        </p:nvSpPr>
        <p:spPr>
          <a:xfrm>
            <a:off x="1028700" y="1200150"/>
            <a:ext cx="161739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Nokia Apps - Internship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1028700" y="2662499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Congratulations!</a:t>
            </a:r>
            <a:endParaRPr sz="2100"/>
          </a:p>
        </p:txBody>
      </p:sp>
      <p:sp>
        <p:nvSpPr>
          <p:cNvPr id="115" name="Google Shape;115;p15"/>
          <p:cNvSpPr txBox="1"/>
          <p:nvPr/>
        </p:nvSpPr>
        <p:spPr>
          <a:xfrm>
            <a:off x="1028700" y="3641550"/>
            <a:ext cx="16173900" cy="2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Take Initiative (Ask Questions, Learn for the experience)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Connect with mentor (potential R.O.)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Network (Employees, Different teams, Interns)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Enjoy your time (explore the benefits of a office)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48050" y="4173475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 txBox="1"/>
          <p:nvPr/>
        </p:nvSpPr>
        <p:spPr>
          <a:xfrm>
            <a:off x="1028700" y="1200150"/>
            <a:ext cx="143364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Choosing Nokia Project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1028700" y="2483481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Examples from 2025</a:t>
            </a:r>
            <a:endParaRPr sz="3900">
              <a:solidFill>
                <a:srgbClr val="1F1F1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23" name="Google Shape;123;p16"/>
          <p:cNvSpPr txBox="1"/>
          <p:nvPr/>
        </p:nvSpPr>
        <p:spPr>
          <a:xfrm>
            <a:off x="1028700" y="3734700"/>
            <a:ext cx="12345600" cy="44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School Projects*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Video Games 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Robotics*(School, Clubs, Personal Hardware Projects)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Hackathon Projects*(Hardware/Software)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Wellness Apps (Health, Therapy)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Virtual Wardrobe (AI Chatbot, Visualisations) 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Network Security Systems (TLS fingerprinting)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82525" y="4437250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/>
          <p:cNvSpPr txBox="1"/>
          <p:nvPr/>
        </p:nvSpPr>
        <p:spPr>
          <a:xfrm>
            <a:off x="1028700" y="1200150"/>
            <a:ext cx="143364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Choosing Nokia Project</a:t>
            </a:r>
            <a:endParaRPr/>
          </a:p>
        </p:txBody>
      </p:sp>
      <p:sp>
        <p:nvSpPr>
          <p:cNvPr id="130" name="Google Shape;130;p17"/>
          <p:cNvSpPr txBox="1"/>
          <p:nvPr/>
        </p:nvSpPr>
        <p:spPr>
          <a:xfrm>
            <a:off x="1028700" y="2283756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What to Avoid</a:t>
            </a:r>
            <a:endParaRPr sz="3900">
              <a:solidFill>
                <a:srgbClr val="1F1F1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31" name="Google Shape;131;p17"/>
          <p:cNvSpPr txBox="1"/>
          <p:nvPr/>
        </p:nvSpPr>
        <p:spPr>
          <a:xfrm>
            <a:off x="1028700" y="2884050"/>
            <a:ext cx="12345600" cy="77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Large team projects as primary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ex: Robotics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Try to be specific on contribution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School Assignments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Less unique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Could be same as other applicants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Hackathon Projects*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Super polished 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Unrelated Tech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Ex: Video Editing, Building a Computer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Focus on CS, CE, SE, Hardware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74300" y="-6759800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8"/>
          <p:cNvSpPr txBox="1"/>
          <p:nvPr/>
        </p:nvSpPr>
        <p:spPr>
          <a:xfrm>
            <a:off x="1028700" y="1200150"/>
            <a:ext cx="143364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Nokia Project - Example</a:t>
            </a:r>
            <a:endParaRPr/>
          </a:p>
        </p:txBody>
      </p:sp>
      <p:sp>
        <p:nvSpPr>
          <p:cNvPr id="138" name="Google Shape;138;p18"/>
          <p:cNvSpPr txBox="1"/>
          <p:nvPr/>
        </p:nvSpPr>
        <p:spPr>
          <a:xfrm>
            <a:off x="1028700" y="2483481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Skytyper - Video Game</a:t>
            </a:r>
            <a:endParaRPr sz="3900">
              <a:solidFill>
                <a:srgbClr val="1F1F1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1028700" y="3274950"/>
            <a:ext cx="12345600" cy="38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Single Project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Video Game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Content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Features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Framework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Future Ideas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40" name="Google Shape;140;p18" title="Skytyper-PygameProject2-ezgif.com-video-to-gif-converter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33438" y="2659325"/>
            <a:ext cx="10899486" cy="596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645564" y="-1371862"/>
            <a:ext cx="13291150" cy="13291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" name="Google Shape;146;p19"/>
          <p:cNvGrpSpPr/>
          <p:nvPr/>
        </p:nvGrpSpPr>
        <p:grpSpPr>
          <a:xfrm>
            <a:off x="9143999" y="4834100"/>
            <a:ext cx="7569549" cy="1269167"/>
            <a:chOff x="0" y="57150"/>
            <a:chExt cx="8139300" cy="1692223"/>
          </a:xfrm>
        </p:grpSpPr>
        <p:sp>
          <p:nvSpPr>
            <p:cNvPr id="147" name="Google Shape;147;p19"/>
            <p:cNvSpPr txBox="1"/>
            <p:nvPr/>
          </p:nvSpPr>
          <p:spPr>
            <a:xfrm>
              <a:off x="0" y="57150"/>
              <a:ext cx="81393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100">
                  <a:solidFill>
                    <a:srgbClr val="1F1F1F"/>
                  </a:solidFill>
                  <a:latin typeface="DM Serif Display"/>
                  <a:ea typeface="DM Serif Display"/>
                  <a:cs typeface="DM Serif Display"/>
                  <a:sym typeface="DM Serif Display"/>
                </a:rPr>
                <a:t>How to have fun in High School</a:t>
              </a:r>
              <a:endParaRPr sz="2300"/>
            </a:p>
          </p:txBody>
        </p:sp>
        <p:sp>
          <p:nvSpPr>
            <p:cNvPr id="148" name="Google Shape;148;p19"/>
            <p:cNvSpPr txBox="1"/>
            <p:nvPr/>
          </p:nvSpPr>
          <p:spPr>
            <a:xfrm>
              <a:off x="0" y="1071973"/>
              <a:ext cx="81393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>
                  <a:solidFill>
                    <a:srgbClr val="1F1F1F"/>
                  </a:solidFill>
                  <a:latin typeface="DM Sans"/>
                  <a:ea typeface="DM Sans"/>
                  <a:cs typeface="DM Sans"/>
                  <a:sym typeface="DM Sans"/>
                </a:rPr>
                <a:t>Balance School and ECs</a:t>
              </a:r>
              <a:endParaRPr sz="2300"/>
            </a:p>
          </p:txBody>
        </p:sp>
      </p:grpSp>
      <p:sp>
        <p:nvSpPr>
          <p:cNvPr id="149" name="Google Shape;149;p19"/>
          <p:cNvSpPr txBox="1"/>
          <p:nvPr/>
        </p:nvSpPr>
        <p:spPr>
          <a:xfrm>
            <a:off x="2037888" y="4503145"/>
            <a:ext cx="7106100" cy="12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4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Balance</a:t>
            </a:r>
            <a:endParaRPr sz="10400">
              <a:solidFill>
                <a:srgbClr val="1F1F1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74300" y="-6759800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0"/>
          <p:cNvSpPr txBox="1"/>
          <p:nvPr/>
        </p:nvSpPr>
        <p:spPr>
          <a:xfrm>
            <a:off x="1028700" y="1200150"/>
            <a:ext cx="143364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Time Management</a:t>
            </a:r>
            <a:endParaRPr/>
          </a:p>
        </p:txBody>
      </p:sp>
      <p:sp>
        <p:nvSpPr>
          <p:cNvPr id="156" name="Google Shape;156;p20"/>
          <p:cNvSpPr txBox="1"/>
          <p:nvPr/>
        </p:nvSpPr>
        <p:spPr>
          <a:xfrm>
            <a:off x="1028700" y="2483481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Priority List</a:t>
            </a:r>
            <a:endParaRPr sz="3900">
              <a:solidFill>
                <a:srgbClr val="1F1F1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57" name="Google Shape;157;p20"/>
          <p:cNvSpPr txBox="1"/>
          <p:nvPr/>
        </p:nvSpPr>
        <p:spPr>
          <a:xfrm>
            <a:off x="1028700" y="3274950"/>
            <a:ext cx="12345600" cy="58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●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School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Grades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School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marR="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●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ECs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Field Related: Hackathons, HOSA, Internships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Unrelated: Sports, Music, Volunteering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marR="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●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Free Time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Games, Reading, Sports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74300" y="-6759800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1"/>
          <p:cNvSpPr txBox="1"/>
          <p:nvPr/>
        </p:nvSpPr>
        <p:spPr>
          <a:xfrm>
            <a:off x="1028700" y="1200150"/>
            <a:ext cx="143364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1 - School</a:t>
            </a:r>
            <a:endParaRPr/>
          </a:p>
        </p:txBody>
      </p:sp>
      <p:sp>
        <p:nvSpPr>
          <p:cNvPr id="164" name="Google Shape;164;p21"/>
          <p:cNvSpPr txBox="1"/>
          <p:nvPr/>
        </p:nvSpPr>
        <p:spPr>
          <a:xfrm>
            <a:off x="1028700" y="2483481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Number 1 Priority</a:t>
            </a:r>
            <a:endParaRPr sz="3900">
              <a:solidFill>
                <a:srgbClr val="1F1F1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1028700" y="3274950"/>
            <a:ext cx="12345600" cy="44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●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Where you go to School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Adjustment Factor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Opportunities (IB, Internships)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marR="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●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Grades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Majority of Admission Decision 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66" name="Google Shape;16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78842" y="555700"/>
            <a:ext cx="7134524" cy="808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1"/>
          <p:cNvPicPr preferRelativeResize="0"/>
          <p:nvPr/>
        </p:nvPicPr>
        <p:blipFill rotWithShape="1">
          <a:blip r:embed="rId4">
            <a:alphaModFix/>
          </a:blip>
          <a:srcRect l="11168" t="66317" r="19809" b="31117"/>
          <a:stretch/>
        </p:blipFill>
        <p:spPr>
          <a:xfrm>
            <a:off x="674638" y="9229050"/>
            <a:ext cx="16938725" cy="71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1"/>
          <p:cNvPicPr preferRelativeResize="0"/>
          <p:nvPr/>
        </p:nvPicPr>
        <p:blipFill rotWithShape="1">
          <a:blip r:embed="rId4">
            <a:alphaModFix/>
          </a:blip>
          <a:srcRect l="10961" t="2081" r="20017" b="95352"/>
          <a:stretch/>
        </p:blipFill>
        <p:spPr>
          <a:xfrm>
            <a:off x="674638" y="8514850"/>
            <a:ext cx="16938725" cy="71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74300" y="-6759800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2"/>
          <p:cNvSpPr txBox="1"/>
          <p:nvPr/>
        </p:nvSpPr>
        <p:spPr>
          <a:xfrm>
            <a:off x="1028700" y="1200150"/>
            <a:ext cx="143364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2 - Extra Curriculars</a:t>
            </a:r>
            <a:endParaRPr/>
          </a:p>
        </p:txBody>
      </p:sp>
      <p:sp>
        <p:nvSpPr>
          <p:cNvPr id="175" name="Google Shape;175;p22"/>
          <p:cNvSpPr txBox="1"/>
          <p:nvPr/>
        </p:nvSpPr>
        <p:spPr>
          <a:xfrm>
            <a:off x="1028700" y="2483481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Hobbies to show your abilities</a:t>
            </a:r>
            <a:endParaRPr sz="3900">
              <a:solidFill>
                <a:srgbClr val="1F1F1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76" name="Google Shape;176;p22"/>
          <p:cNvSpPr txBox="1"/>
          <p:nvPr/>
        </p:nvSpPr>
        <p:spPr>
          <a:xfrm>
            <a:off x="1028700" y="3274950"/>
            <a:ext cx="123456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●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Examples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Sports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Clubs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Music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Volunteering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Research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Work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7" name="Google Shape;177;p22"/>
          <p:cNvSpPr txBox="1"/>
          <p:nvPr/>
        </p:nvSpPr>
        <p:spPr>
          <a:xfrm>
            <a:off x="7061975" y="3283500"/>
            <a:ext cx="7684800" cy="3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●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Show qualities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Initiative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Leadership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Commitment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Time Management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74300" y="-6759800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3"/>
          <p:cNvSpPr txBox="1"/>
          <p:nvPr/>
        </p:nvSpPr>
        <p:spPr>
          <a:xfrm>
            <a:off x="1028700" y="1200150"/>
            <a:ext cx="151002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2 - Extra Curricular Activities</a:t>
            </a:r>
            <a:endParaRPr/>
          </a:p>
        </p:txBody>
      </p:sp>
      <p:sp>
        <p:nvSpPr>
          <p:cNvPr id="184" name="Google Shape;184;p23"/>
          <p:cNvSpPr txBox="1"/>
          <p:nvPr/>
        </p:nvSpPr>
        <p:spPr>
          <a:xfrm>
            <a:off x="1028700" y="2483481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Examples</a:t>
            </a:r>
            <a:endParaRPr sz="3900">
              <a:solidFill>
                <a:srgbClr val="1F1F1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85" name="Google Shape;185;p23"/>
          <p:cNvSpPr txBox="1"/>
          <p:nvPr/>
        </p:nvSpPr>
        <p:spPr>
          <a:xfrm>
            <a:off x="1028700" y="3274950"/>
            <a:ext cx="12345600" cy="64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●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Swimming (7 - 10 hours a week)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Shows Commitment 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Increase focus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marR="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●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Part-time Piano Teacher (6 hours a week)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Time Management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Problem solving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marR="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●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Hackathon Organization (2-4 hours a week)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Volunteering, Leadership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Tech Related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86" name="Google Shape;18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16075" y="3274950"/>
            <a:ext cx="6151299" cy="4634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74300" y="-6759800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4"/>
          <p:cNvSpPr txBox="1"/>
          <p:nvPr/>
        </p:nvSpPr>
        <p:spPr>
          <a:xfrm>
            <a:off x="1028700" y="1200150"/>
            <a:ext cx="143364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3 - Free Time</a:t>
            </a:r>
            <a:endParaRPr/>
          </a:p>
        </p:txBody>
      </p:sp>
      <p:sp>
        <p:nvSpPr>
          <p:cNvPr id="193" name="Google Shape;193;p24"/>
          <p:cNvSpPr txBox="1"/>
          <p:nvPr/>
        </p:nvSpPr>
        <p:spPr>
          <a:xfrm>
            <a:off x="1028700" y="2483474"/>
            <a:ext cx="123456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Relax but find something productive</a:t>
            </a:r>
            <a:endParaRPr sz="3900">
              <a:solidFill>
                <a:srgbClr val="1F1F1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194" name="Google Shape;194;p24"/>
          <p:cNvSpPr txBox="1"/>
          <p:nvPr/>
        </p:nvSpPr>
        <p:spPr>
          <a:xfrm>
            <a:off x="1028700" y="3274950"/>
            <a:ext cx="12345600" cy="58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●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Examples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Sports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Music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Cooking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Sleeping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Reading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Chess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marR="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Playing Games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5" name="Google Shape;195;p24"/>
          <p:cNvSpPr txBox="1"/>
          <p:nvPr/>
        </p:nvSpPr>
        <p:spPr>
          <a:xfrm>
            <a:off x="8410125" y="3283500"/>
            <a:ext cx="7684800" cy="27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●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Benefits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Health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Increased focus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Prevents Burnout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/>
        </p:nvSpPr>
        <p:spPr>
          <a:xfrm>
            <a:off x="1028700" y="1200150"/>
            <a:ext cx="62382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Experience</a:t>
            </a:r>
            <a:endParaRPr/>
          </a:p>
        </p:txBody>
      </p:sp>
      <p:pic>
        <p:nvPicPr>
          <p:cNvPr id="47" name="Google Shape;4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37812" y="6536839"/>
            <a:ext cx="7500351" cy="750035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8" name="Google Shape;48;p7"/>
          <p:cNvGraphicFramePr/>
          <p:nvPr/>
        </p:nvGraphicFramePr>
        <p:xfrm>
          <a:off x="990600" y="3232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{9F237BF4-4DAB-44AD-86D0-2647F6C09C62}</a:tableStyleId>
              </a:tblPr>
              <a:tblGrid>
                <a:gridCol w="543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76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3559">
                          <a:solidFill>
                            <a:srgbClr val="1F1F1F"/>
                          </a:solidFill>
                          <a:latin typeface="DM Serif Display"/>
                          <a:ea typeface="DM Serif Display"/>
                          <a:cs typeface="DM Serif Display"/>
                          <a:sym typeface="DM Serif Display"/>
                        </a:rPr>
                        <a:t>Nokia Future Tech Intern</a:t>
                      </a:r>
                      <a:endParaRPr sz="13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3459">
                          <a:solidFill>
                            <a:srgbClr val="1F1F1F"/>
                          </a:solidFill>
                          <a:latin typeface="DM Serif Display"/>
                          <a:ea typeface="DM Serif Display"/>
                          <a:cs typeface="DM Serif Display"/>
                          <a:sym typeface="DM Serif Display"/>
                        </a:rPr>
                        <a:t>Competitive &amp; Varsity Swimmer</a:t>
                      </a:r>
                      <a:endParaRPr sz="12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3400">
                          <a:solidFill>
                            <a:srgbClr val="1F1F1F"/>
                          </a:solidFill>
                          <a:latin typeface="DM Serif Display"/>
                          <a:ea typeface="DM Serif Display"/>
                          <a:cs typeface="DM Serif Display"/>
                          <a:sym typeface="DM Serif Display"/>
                        </a:rPr>
                        <a:t>Piano Teacher @Barrhaven Music Academy </a:t>
                      </a:r>
                      <a:endParaRPr sz="340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7125">
                <a:tc>
                  <a:txBody>
                    <a:bodyPr/>
                    <a:lstStyle/>
                    <a:p>
                      <a:pPr marL="592534" lvl="1" indent="-296267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2744"/>
                        <a:buChar char="•"/>
                      </a:pPr>
                      <a:r>
                        <a:rPr lang="en-US" sz="2744">
                          <a:solidFill>
                            <a:srgbClr val="1F1F1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Verification Testing Intern working on Optical Network Services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92534" lvl="1" indent="-296267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2744"/>
                        <a:buChar char="•"/>
                      </a:pPr>
                      <a:r>
                        <a:rPr lang="en-US" sz="2744">
                          <a:solidFill>
                            <a:srgbClr val="1F1F1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4x NCSSAA Medalist </a:t>
                      </a:r>
                      <a:endParaRPr sz="2744">
                        <a:solidFill>
                          <a:srgbClr val="1F1F1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  <a:p>
                      <a:pPr marL="592534" lvl="1" indent="-296267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2744"/>
                        <a:buChar char="•"/>
                      </a:pPr>
                      <a:r>
                        <a:rPr lang="en-US" sz="2744">
                          <a:solidFill>
                            <a:srgbClr val="1F1F1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1x OFSAA Medalist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92534" lvl="1" indent="-296267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2744"/>
                        <a:buChar char="•"/>
                      </a:pPr>
                      <a:r>
                        <a:rPr lang="en-US" sz="2744">
                          <a:solidFill>
                            <a:srgbClr val="1F1F1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2024 - Present, </a:t>
                      </a:r>
                      <a:endParaRPr sz="2744">
                        <a:solidFill>
                          <a:srgbClr val="1F1F1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  <a:p>
                      <a:pPr marL="592534" lvl="1" indent="-296267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2744"/>
                        <a:buChar char="•"/>
                      </a:pPr>
                      <a:r>
                        <a:rPr lang="en-US" sz="2744">
                          <a:solidFill>
                            <a:srgbClr val="1F1F1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part-time teaching </a:t>
                      </a:r>
                      <a:endParaRPr sz="2744">
                        <a:solidFill>
                          <a:srgbClr val="1F1F1F"/>
                        </a:solidFill>
                        <a:latin typeface="DM Sans"/>
                        <a:ea typeface="DM Sans"/>
                        <a:cs typeface="DM Sans"/>
                        <a:sym typeface="DM Sans"/>
                      </a:endParaRPr>
                    </a:p>
                    <a:p>
                      <a:pPr marL="592534" lvl="1" indent="-296267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1F1F"/>
                        </a:buClr>
                        <a:buSzPts val="2744"/>
                        <a:buChar char="•"/>
                      </a:pPr>
                      <a:r>
                        <a:rPr lang="en-US" sz="2744">
                          <a:solidFill>
                            <a:srgbClr val="1F1F1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~20 students a week</a:t>
                      </a:r>
                      <a:endParaRPr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645564" y="-1371862"/>
            <a:ext cx="13291150" cy="13291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1" name="Google Shape;201;p25"/>
          <p:cNvGrpSpPr/>
          <p:nvPr/>
        </p:nvGrpSpPr>
        <p:grpSpPr>
          <a:xfrm>
            <a:off x="9118599" y="4508913"/>
            <a:ext cx="7569549" cy="1269167"/>
            <a:chOff x="0" y="57150"/>
            <a:chExt cx="8139300" cy="1692223"/>
          </a:xfrm>
        </p:grpSpPr>
        <p:sp>
          <p:nvSpPr>
            <p:cNvPr id="202" name="Google Shape;202;p25"/>
            <p:cNvSpPr txBox="1"/>
            <p:nvPr/>
          </p:nvSpPr>
          <p:spPr>
            <a:xfrm>
              <a:off x="0" y="57150"/>
              <a:ext cx="81393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100">
                  <a:solidFill>
                    <a:srgbClr val="1F1F1F"/>
                  </a:solidFill>
                  <a:latin typeface="DM Serif Display"/>
                  <a:ea typeface="DM Serif Display"/>
                  <a:cs typeface="DM Serif Display"/>
                  <a:sym typeface="DM Serif Display"/>
                </a:rPr>
                <a:t>Ask me anything</a:t>
              </a:r>
              <a:endParaRPr sz="2300"/>
            </a:p>
          </p:txBody>
        </p:sp>
        <p:sp>
          <p:nvSpPr>
            <p:cNvPr id="203" name="Google Shape;203;p25"/>
            <p:cNvSpPr txBox="1"/>
            <p:nvPr/>
          </p:nvSpPr>
          <p:spPr>
            <a:xfrm>
              <a:off x="0" y="1071973"/>
              <a:ext cx="81393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>
                  <a:solidFill>
                    <a:srgbClr val="1F1F1F"/>
                  </a:solidFill>
                  <a:latin typeface="DM Sans"/>
                  <a:ea typeface="DM Sans"/>
                  <a:cs typeface="DM Sans"/>
                  <a:sym typeface="DM Sans"/>
                </a:rPr>
                <a:t>you would want to know </a:t>
              </a:r>
              <a:endParaRPr sz="2300"/>
            </a:p>
          </p:txBody>
        </p:sp>
      </p:grpSp>
      <p:sp>
        <p:nvSpPr>
          <p:cNvPr id="204" name="Google Shape;204;p25"/>
          <p:cNvSpPr txBox="1"/>
          <p:nvPr/>
        </p:nvSpPr>
        <p:spPr>
          <a:xfrm>
            <a:off x="1123488" y="4503145"/>
            <a:ext cx="7106100" cy="12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4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Questions?</a:t>
            </a:r>
            <a:endParaRPr sz="10400">
              <a:solidFill>
                <a:srgbClr val="1F1F1F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503000" y="4690700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8"/>
          <p:cNvSpPr txBox="1"/>
          <p:nvPr/>
        </p:nvSpPr>
        <p:spPr>
          <a:xfrm>
            <a:off x="1028700" y="1200150"/>
            <a:ext cx="148965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How did we get here</a:t>
            </a:r>
            <a:endParaRPr/>
          </a:p>
        </p:txBody>
      </p:sp>
      <p:sp>
        <p:nvSpPr>
          <p:cNvPr id="55" name="Google Shape;55;p8"/>
          <p:cNvSpPr txBox="1"/>
          <p:nvPr/>
        </p:nvSpPr>
        <p:spPr>
          <a:xfrm>
            <a:off x="1172775" y="3187074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Try New Things</a:t>
            </a:r>
            <a:endParaRPr sz="2100"/>
          </a:p>
        </p:txBody>
      </p:sp>
      <p:sp>
        <p:nvSpPr>
          <p:cNvPr id="56" name="Google Shape;56;p8"/>
          <p:cNvSpPr txBox="1"/>
          <p:nvPr/>
        </p:nvSpPr>
        <p:spPr>
          <a:xfrm>
            <a:off x="1028700" y="4035550"/>
            <a:ext cx="10602900" cy="14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Join class/activities that sound interesting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Enhance many current hobbies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645564" y="-1371862"/>
            <a:ext cx="13291150" cy="13291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" name="Google Shape;62;p9"/>
          <p:cNvGrpSpPr/>
          <p:nvPr/>
        </p:nvGrpSpPr>
        <p:grpSpPr>
          <a:xfrm>
            <a:off x="9143999" y="4834100"/>
            <a:ext cx="7569549" cy="1269167"/>
            <a:chOff x="0" y="57150"/>
            <a:chExt cx="8139300" cy="1692223"/>
          </a:xfrm>
        </p:grpSpPr>
        <p:sp>
          <p:nvSpPr>
            <p:cNvPr id="63" name="Google Shape;63;p9"/>
            <p:cNvSpPr txBox="1"/>
            <p:nvPr/>
          </p:nvSpPr>
          <p:spPr>
            <a:xfrm>
              <a:off x="0" y="57150"/>
              <a:ext cx="81393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100">
                  <a:solidFill>
                    <a:srgbClr val="1F1F1F"/>
                  </a:solidFill>
                  <a:latin typeface="DM Serif Display"/>
                  <a:ea typeface="DM Serif Display"/>
                  <a:cs typeface="DM Serif Display"/>
                  <a:sym typeface="DM Serif Display"/>
                </a:rPr>
                <a:t>How to get an internship</a:t>
              </a:r>
              <a:endParaRPr sz="2300"/>
            </a:p>
          </p:txBody>
        </p:sp>
        <p:sp>
          <p:nvSpPr>
            <p:cNvPr id="64" name="Google Shape;64;p9"/>
            <p:cNvSpPr txBox="1"/>
            <p:nvPr/>
          </p:nvSpPr>
          <p:spPr>
            <a:xfrm>
              <a:off x="0" y="1071973"/>
              <a:ext cx="81393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00">
                  <a:solidFill>
                    <a:srgbClr val="1F1F1F"/>
                  </a:solidFill>
                  <a:latin typeface="DM Sans"/>
                  <a:ea typeface="DM Sans"/>
                  <a:cs typeface="DM Sans"/>
                  <a:sym typeface="DM Sans"/>
                </a:rPr>
                <a:t>My experience + tips</a:t>
              </a:r>
              <a:endParaRPr sz="2300"/>
            </a:p>
          </p:txBody>
        </p:sp>
      </p:grpSp>
      <p:sp>
        <p:nvSpPr>
          <p:cNvPr id="65" name="Google Shape;65;p9"/>
          <p:cNvSpPr txBox="1"/>
          <p:nvPr/>
        </p:nvSpPr>
        <p:spPr>
          <a:xfrm>
            <a:off x="2037888" y="3887470"/>
            <a:ext cx="7106100" cy="25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4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Nokia</a:t>
            </a:r>
            <a:endParaRPr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4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Apps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503000" y="4690700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0"/>
          <p:cNvSpPr txBox="1"/>
          <p:nvPr/>
        </p:nvSpPr>
        <p:spPr>
          <a:xfrm>
            <a:off x="1028700" y="1200150"/>
            <a:ext cx="63447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Nokia Apps</a:t>
            </a:r>
            <a:endParaRPr/>
          </a:p>
        </p:txBody>
      </p:sp>
      <p:sp>
        <p:nvSpPr>
          <p:cNvPr id="72" name="Google Shape;72;p10"/>
          <p:cNvSpPr txBox="1"/>
          <p:nvPr/>
        </p:nvSpPr>
        <p:spPr>
          <a:xfrm>
            <a:off x="1028700" y="2662499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Application Process Timeline</a:t>
            </a:r>
            <a:endParaRPr sz="2100"/>
          </a:p>
        </p:txBody>
      </p:sp>
      <p:sp>
        <p:nvSpPr>
          <p:cNvPr id="73" name="Google Shape;73;p10"/>
          <p:cNvSpPr txBox="1"/>
          <p:nvPr/>
        </p:nvSpPr>
        <p:spPr>
          <a:xfrm>
            <a:off x="1028700" y="3641551"/>
            <a:ext cx="161739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Apps Open  -&gt; Application -&gt; Video Submission -&gt; Interview -&gt; Internship</a:t>
            </a:r>
            <a:endParaRPr sz="3700"/>
          </a:p>
        </p:txBody>
      </p:sp>
      <p:sp>
        <p:nvSpPr>
          <p:cNvPr id="74" name="Google Shape;74;p10"/>
          <p:cNvSpPr txBox="1"/>
          <p:nvPr/>
        </p:nvSpPr>
        <p:spPr>
          <a:xfrm>
            <a:off x="1028700" y="5081206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Project Details</a:t>
            </a:r>
            <a:endParaRPr sz="3900"/>
          </a:p>
        </p:txBody>
      </p:sp>
      <p:sp>
        <p:nvSpPr>
          <p:cNvPr id="75" name="Google Shape;75;p10"/>
          <p:cNvSpPr txBox="1"/>
          <p:nvPr/>
        </p:nvSpPr>
        <p:spPr>
          <a:xfrm>
            <a:off x="1028700" y="5936307"/>
            <a:ext cx="7684800" cy="12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Arial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Choosing the project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marR="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What to avoid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/>
          <p:nvPr/>
        </p:nvSpPr>
        <p:spPr>
          <a:xfrm>
            <a:off x="1028700" y="1200150"/>
            <a:ext cx="160065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Nokia Apps - Requirements </a:t>
            </a:r>
            <a:endParaRPr/>
          </a:p>
        </p:txBody>
      </p:sp>
      <p:sp>
        <p:nvSpPr>
          <p:cNvPr id="81" name="Google Shape;81;p11"/>
          <p:cNvSpPr/>
          <p:nvPr/>
        </p:nvSpPr>
        <p:spPr>
          <a:xfrm>
            <a:off x="817800" y="2963325"/>
            <a:ext cx="16006500" cy="672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75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200">
                <a:solidFill>
                  <a:srgbClr val="0A0B0D"/>
                </a:solidFill>
                <a:highlight>
                  <a:srgbClr val="FFFFFF"/>
                </a:highlight>
              </a:rPr>
              <a:t>Who you are</a:t>
            </a:r>
            <a:endParaRPr sz="4200">
              <a:solidFill>
                <a:srgbClr val="0A0B0D"/>
              </a:solidFill>
              <a:highlight>
                <a:srgbClr val="FFFFFF"/>
              </a:highlight>
            </a:endParaRPr>
          </a:p>
          <a:p>
            <a:pPr marL="457200" lvl="0" indent="-428625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0A0B0D"/>
              </a:buClr>
              <a:buSzPts val="3150"/>
              <a:buChar char="●"/>
            </a:pPr>
            <a:r>
              <a:rPr lang="en-US" sz="3150">
                <a:solidFill>
                  <a:srgbClr val="0A0B0D"/>
                </a:solidFill>
                <a:highlight>
                  <a:srgbClr val="FFFFFF"/>
                </a:highlight>
              </a:rPr>
              <a:t>You are a high school student who will be entering grade 12 in the fall of 2026 (You just finished grade 11).</a:t>
            </a:r>
            <a:endParaRPr sz="3150">
              <a:solidFill>
                <a:srgbClr val="0A0B0D"/>
              </a:solidFill>
              <a:highlight>
                <a:srgbClr val="FFFFFF"/>
              </a:highlight>
            </a:endParaRPr>
          </a:p>
          <a:p>
            <a:pPr marL="45720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B0D"/>
              </a:buClr>
              <a:buSzPts val="3150"/>
              <a:buChar char="●"/>
            </a:pPr>
            <a:r>
              <a:rPr lang="en-US" sz="3150">
                <a:solidFill>
                  <a:srgbClr val="0A0B0D"/>
                </a:solidFill>
                <a:highlight>
                  <a:srgbClr val="FFFFFF"/>
                </a:highlight>
              </a:rPr>
              <a:t>You have a willingness to learn new things quickly and like to be challenged.</a:t>
            </a:r>
            <a:endParaRPr sz="3150">
              <a:solidFill>
                <a:srgbClr val="0A0B0D"/>
              </a:solidFill>
              <a:highlight>
                <a:srgbClr val="FFFFFF"/>
              </a:highlight>
            </a:endParaRPr>
          </a:p>
          <a:p>
            <a:pPr marL="45720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B0D"/>
              </a:buClr>
              <a:buSzPts val="3150"/>
              <a:buChar char="●"/>
            </a:pPr>
            <a:r>
              <a:rPr lang="en-US" sz="3150">
                <a:solidFill>
                  <a:srgbClr val="0A0B0D"/>
                </a:solidFill>
                <a:highlight>
                  <a:srgbClr val="FFFFFF"/>
                </a:highlight>
              </a:rPr>
              <a:t>You are interested in exploring the world of high-tech.</a:t>
            </a:r>
            <a:endParaRPr sz="3150">
              <a:solidFill>
                <a:srgbClr val="0A0B0D"/>
              </a:solidFill>
              <a:highlight>
                <a:srgbClr val="FFFFFF"/>
              </a:highlight>
            </a:endParaRPr>
          </a:p>
          <a:p>
            <a:pPr marL="45720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B0D"/>
              </a:buClr>
              <a:buSzPts val="3150"/>
              <a:buChar char="●"/>
            </a:pPr>
            <a:r>
              <a:rPr lang="en-US" sz="3150">
                <a:solidFill>
                  <a:srgbClr val="0A0B0D"/>
                </a:solidFill>
                <a:highlight>
                  <a:srgbClr val="FFFFFF"/>
                </a:highlight>
              </a:rPr>
              <a:t>You have a proven ability to work in a team environment (including extracurricular activities).</a:t>
            </a:r>
            <a:endParaRPr sz="3150">
              <a:solidFill>
                <a:srgbClr val="0A0B0D"/>
              </a:solidFill>
              <a:highlight>
                <a:srgbClr val="FFFFFF"/>
              </a:highlight>
            </a:endParaRPr>
          </a:p>
          <a:p>
            <a:pPr marL="45720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A0B0D"/>
              </a:buClr>
              <a:buSzPts val="3150"/>
              <a:buChar char="●"/>
            </a:pPr>
            <a:r>
              <a:rPr lang="en-US" sz="3150">
                <a:solidFill>
                  <a:srgbClr val="0A0B0D"/>
                </a:solidFill>
                <a:highlight>
                  <a:srgbClr val="FFE599"/>
                </a:highlight>
              </a:rPr>
              <a:t>You may not have any experience in these fields, but you have a keen interest in computer science, computer engineering, software and hardware development.</a:t>
            </a:r>
            <a:endParaRPr sz="3150">
              <a:solidFill>
                <a:srgbClr val="0A0B0D"/>
              </a:solidFill>
              <a:highlight>
                <a:srgbClr val="FFE599"/>
              </a:highlight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87650" y="4323700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2"/>
          <p:cNvSpPr txBox="1"/>
          <p:nvPr/>
        </p:nvSpPr>
        <p:spPr>
          <a:xfrm>
            <a:off x="1028700" y="1200150"/>
            <a:ext cx="161739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Nokia Apps -Application</a:t>
            </a:r>
            <a:endParaRPr/>
          </a:p>
        </p:txBody>
      </p:sp>
      <p:sp>
        <p:nvSpPr>
          <p:cNvPr id="88" name="Google Shape;88;p12"/>
          <p:cNvSpPr txBox="1"/>
          <p:nvPr/>
        </p:nvSpPr>
        <p:spPr>
          <a:xfrm>
            <a:off x="1028700" y="2662499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Applying ASAP</a:t>
            </a:r>
            <a:endParaRPr sz="2100"/>
          </a:p>
        </p:txBody>
      </p:sp>
      <p:sp>
        <p:nvSpPr>
          <p:cNvPr id="89" name="Google Shape;89;p12"/>
          <p:cNvSpPr txBox="1"/>
          <p:nvPr/>
        </p:nvSpPr>
        <p:spPr>
          <a:xfrm>
            <a:off x="1028700" y="3641551"/>
            <a:ext cx="16173900" cy="44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Opens early into the year (Jan-Feb)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Prepare, the earlier the better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Have projects ready for the application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Main project(s), other projects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Earlier the better (Application/Interview)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914400" lvl="1" indent="-463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Earlier Interview is better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518575" y="5157000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 txBox="1"/>
          <p:nvPr/>
        </p:nvSpPr>
        <p:spPr>
          <a:xfrm>
            <a:off x="902000" y="946775"/>
            <a:ext cx="161739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Nokia Apps - Video 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1028700" y="2890524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Tips</a:t>
            </a:r>
            <a:endParaRPr sz="2100"/>
          </a:p>
        </p:txBody>
      </p:sp>
      <p:sp>
        <p:nvSpPr>
          <p:cNvPr id="97" name="Google Shape;97;p13"/>
          <p:cNvSpPr txBox="1"/>
          <p:nvPr/>
        </p:nvSpPr>
        <p:spPr>
          <a:xfrm>
            <a:off x="1028700" y="3869575"/>
            <a:ext cx="5994900" cy="3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Single/Double Project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Show off features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Speak/explain clearly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Show your interest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98" name="Google Shape;98;p13" title="Skytyper-PygameProject2-ezgif.com-video-to-gif-converter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53990" y="6024098"/>
            <a:ext cx="7302886" cy="3993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3" title="YTDown.com_YouTube_Nokia-Future-Tech-Application-2025-Miche_Media_9zhS3JxVq7g_001_1080p1-ezgif.com-video-to-gif-converter.gif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54000" y="2030375"/>
            <a:ext cx="7302886" cy="39937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56650" y="4180025"/>
            <a:ext cx="12345701" cy="1234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1028700" y="1200150"/>
            <a:ext cx="161739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Nokia Apps - Interview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>
            <a:off x="1028700" y="2662499"/>
            <a:ext cx="7684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F1F1F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Behavioural Interview</a:t>
            </a:r>
            <a:endParaRPr sz="2100"/>
          </a:p>
        </p:txBody>
      </p:sp>
      <p:sp>
        <p:nvSpPr>
          <p:cNvPr id="107" name="Google Shape;107;p14"/>
          <p:cNvSpPr txBox="1"/>
          <p:nvPr/>
        </p:nvSpPr>
        <p:spPr>
          <a:xfrm>
            <a:off x="1028700" y="3641550"/>
            <a:ext cx="10245000" cy="44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Explain Project Clearly (Framework, Features, Stack)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Asks for other projects you’ve done (Overview)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518160" lvl="1" indent="-3416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3700"/>
              <a:buFont typeface="DM Sans"/>
              <a:buChar char="•"/>
            </a:pPr>
            <a:r>
              <a:rPr lang="en-US" sz="3700">
                <a:solidFill>
                  <a:srgbClr val="1F1F1F"/>
                </a:solidFill>
                <a:latin typeface="DM Sans"/>
                <a:ea typeface="DM Sans"/>
                <a:cs typeface="DM Sans"/>
                <a:sym typeface="DM Sans"/>
              </a:rPr>
              <a:t>Remember to smile and highlight your personality</a:t>
            </a: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1F1F1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inimalist Clean Resu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643</Words>
  <Application>Microsoft Office PowerPoint</Application>
  <PresentationFormat>Custom</PresentationFormat>
  <Paragraphs>152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DM Sans</vt:lpstr>
      <vt:lpstr>DM Serif Display</vt:lpstr>
      <vt:lpstr>Calibri</vt:lpstr>
      <vt:lpstr>Arial</vt:lpstr>
      <vt:lpstr>Minimalist Clean Resume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 Zhuang</dc:creator>
  <cp:lastModifiedBy>F Zhuang</cp:lastModifiedBy>
  <cp:revision>1</cp:revision>
  <dcterms:modified xsi:type="dcterms:W3CDTF">2026-08-10T02:09:15Z</dcterms:modified>
</cp:coreProperties>
</file>